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79" r:id="rId2"/>
    <p:sldId id="262" r:id="rId3"/>
    <p:sldId id="263" r:id="rId4"/>
    <p:sldId id="280" r:id="rId5"/>
    <p:sldId id="281" r:id="rId6"/>
    <p:sldId id="272" r:id="rId7"/>
    <p:sldId id="269" r:id="rId8"/>
    <p:sldId id="284" r:id="rId9"/>
    <p:sldId id="274" r:id="rId10"/>
    <p:sldId id="276" r:id="rId11"/>
    <p:sldId id="287" r:id="rId12"/>
    <p:sldId id="282" r:id="rId13"/>
  </p:sldIdLst>
  <p:sldSz cx="9144000" cy="6858000" type="screen4x3"/>
  <p:notesSz cx="6670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e CAILLIAU" initials="M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2BA"/>
    <a:srgbClr val="CCD1D5"/>
    <a:srgbClr val="33362D"/>
    <a:srgbClr val="6DB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F89E7-AD7D-45F2-BDD4-97FEABF77753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06402-7C87-426C-AA64-C49CCF743EC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224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768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919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980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235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336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845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278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25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53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317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299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B494-DC38-4478-A06B-A8EA1944E7A5}" type="datetimeFigureOut">
              <a:rPr lang="fr-BE" smtClean="0"/>
              <a:t>19/03/2019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F0AA-C6C2-4F4E-93AD-36BD13B9239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80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lfm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fe.fr/reseau-scolaire-mondial/anciens-eleves/forum-fom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s.hivebrite.com/wf/click?upn=qjzNjQrOScyGmdTAz-2FF5hj0PehPUblRVziJHufV7wjkDvIjHO4Jr8goLUSaNpaqYtrrZWG6c2kFz4bRhfJ2yZeFiLYY21lid9PidU-2Fj-2B2jYWVwfyvaeuWO48a6WQMKoC5iPz-2FjB6-2BiT9IfWDv-2BlxfsagfcLyvd9JcNI8NNYxLr0-3D_5F0nCWzmDQYN8aer0DehXGiQvcs-2Ftsz7x4PWBuYeOwN7VJEVfuFdkV3nXfYfs56kfX54zxxF4wZ-2B7fTK4KtrOHu4nFvOOMeDOCB26a3-2Bbe5KSFj6OhcmuiP8-2FfBhZHERGttLVUXUPuf-2F3qmBZq7auUSc2ZZzVFClr6aE5FlS8admdrJl5pBhNpsIelRBNuvFhNw-2F3pdeBxbiXr3TxiZDXL-2FX8YX73EbHKFY2b5hLfbzMl2-2FCk1EnUXApJt-2FeoOv-2BfQXhSA7AyUbf6ckoHvwh0ggDHQSQWQL5ki8Mj3enp7SIIEIHmHnltmNcadb1l1iIaSTRjnMwgvDtpqy-2B6iEwKQ-3D-3D" TargetMode="External"/><Relationship Id="rId5" Type="http://schemas.openxmlformats.org/officeDocument/2006/relationships/hyperlink" Target="http://links.hivebrite.com/wf/click?upn=qjzNjQrOScyGmdTAz-2FF5hj0PehPUblRVziJHufV7wjkDvIjHO4Jr8goLUSaNpaqYsJayte98Za-2FMOLecp-2BYny1lt1lmT3K0HLjqGv6Yzy8ujadln5Dxy-2B1pegZBHPEj7hBHqvkzzWm-2ByvWSuzpV0hvttuI8yQi5DX2KbSbAPhdU-3D_5F0nCWzmDQYN8aer0DehXGiQvcs-2Ftsz7x4PWBuYeOwN7VJEVfuFdkV3nXfYfs56kfX54zxxF4wZ-2B7fTK4KtrOHu4nFvOOMeDOCB26a3-2Bbe5KSFj6OhcmuiP8-2FfBhZHERGttLVUXUPuf-2F3qmBZq7auUSc2ZZzVFClr6aE5FlS8admdrJl5pBhNpsIelRBNuvFmQSP41e5bPJATh-2BXA9DJDYTHKglJFaK2x9LVQkV407-2F-2BDwiz7s4Xy-2F8hiWznZo1yzXgG4l65vIxQqijT7USsKl5AbIpnWJDFWec01gtE3eaUT44kpshYyl-2BKttrSLF6kGGYQQa5bxBZNtTagzIMHSA-3D-3D" TargetMode="External"/><Relationship Id="rId4" Type="http://schemas.openxmlformats.org/officeDocument/2006/relationships/hyperlink" Target="http://links.hivebrite.com/wf/click?upn=qjzNjQrOScyGmdTAz-2FF5hj0PehPUblRVziJHufV7wjkDvIjHO4Jr8goLUSaNpaqYwxj07zi3ItWKxKucZUI6mrlqLSdgfop4nYIMBAC3K2prbmmV8IuhGjHk6GEsuT9kYCxm5sqqJwN-2FtUvmftlpMH-2Bo1PwNw2YddsBLwM-2BkJPc-3D_5F0nCWzmDQYN8aer0DehXGiQvcs-2Ftsz7x4PWBuYeOwN7VJEVfuFdkV3nXfYfs56kfX54zxxF4wZ-2B7fTK4KtrOHu4nFvOOMeDOCB26a3-2Bbe5KSFj6OhcmuiP8-2FfBhZHERGttLVUXUPuf-2F3qmBZq7auUSc2ZZzVFClr6aE5FlS8admdrJl5pBhNpsIelRBNuvFySKmPOLAXLGkGdasTwTaPVrzbI7eN5oYseyBwbqsmI-2FJypTgtTN7EYvbm9cLpAmnNerL-2FBAr1e5Vhtvo1Rw2zGRiQVfUTj2NWWZSkQ-2BjmVO8EmTSbarpB4pA8LRU5cm1-2BtTZgYXTf7wzJaMbDEdwyw-3D-3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alfm.f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613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875520" y="5868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2805952" y="5719482"/>
            <a:ext cx="6338047" cy="113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33" y="6040289"/>
            <a:ext cx="2447549" cy="61874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04965" y="6012703"/>
            <a:ext cx="28866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Zone pour logo à personnaliser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/>
          <a:stretch/>
        </p:blipFill>
        <p:spPr>
          <a:xfrm>
            <a:off x="0" y="1174375"/>
            <a:ext cx="9144000" cy="56746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4376"/>
          </a:xfrm>
          <a:solidFill>
            <a:srgbClr val="1592BA"/>
          </a:solidFill>
        </p:spPr>
        <p:txBody>
          <a:bodyPr vert="horz" lIns="91440" tIns="45720" rIns="360000" bIns="45720" rtlCol="0" anchor="ctr">
            <a:noAutofit/>
          </a:bodyPr>
          <a:lstStyle/>
          <a:p>
            <a:pPr marL="538163"/>
            <a:r>
              <a:rPr lang="fr-BE" sz="3600" dirty="0">
                <a:solidFill>
                  <a:schemeClr val="bg1"/>
                </a:solidFill>
              </a:rPr>
              <a:t>Le dîner de gala du </a:t>
            </a:r>
            <a:r>
              <a:rPr lang="fr-BE" sz="3600" dirty="0" smtClean="0">
                <a:solidFill>
                  <a:schemeClr val="bg1"/>
                </a:solidFill>
              </a:rPr>
              <a:t>samedi 13 avril 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7110" y="1371600"/>
            <a:ext cx="3922965" cy="150494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180975" indent="0">
              <a:buClr>
                <a:srgbClr val="1592BA"/>
              </a:buClr>
              <a:buNone/>
              <a:tabLst>
                <a:tab pos="5289550" algn="l"/>
                <a:tab pos="5562600" algn="l"/>
              </a:tabLst>
            </a:pPr>
            <a:r>
              <a:rPr lang="fr-BE" sz="1800" dirty="0" smtClean="0">
                <a:latin typeface="+mj-lt"/>
              </a:rPr>
              <a:t>Un </a:t>
            </a:r>
            <a:r>
              <a:rPr lang="fr-BE" sz="1800" dirty="0">
                <a:latin typeface="+mj-lt"/>
              </a:rPr>
              <a:t>dîner de gala de </a:t>
            </a:r>
            <a:r>
              <a:rPr lang="fr-BE" sz="1800" dirty="0" smtClean="0">
                <a:latin typeface="+mj-lt"/>
              </a:rPr>
              <a:t>300 personnes.</a:t>
            </a:r>
          </a:p>
          <a:p>
            <a:pPr marL="180975" indent="0">
              <a:buClr>
                <a:srgbClr val="1592BA"/>
              </a:buClr>
              <a:buNone/>
              <a:tabLst>
                <a:tab pos="5289550" algn="l"/>
                <a:tab pos="5562600" algn="l"/>
              </a:tabLst>
            </a:pPr>
            <a:r>
              <a:rPr lang="fr-BE" sz="1800" dirty="0" smtClean="0">
                <a:latin typeface="+mj-lt"/>
              </a:rPr>
              <a:t>30 tables de 10 personnes</a:t>
            </a:r>
          </a:p>
          <a:p>
            <a:pPr marL="180975" indent="0">
              <a:buClr>
                <a:srgbClr val="1592BA"/>
              </a:buClr>
              <a:buNone/>
              <a:tabLst>
                <a:tab pos="5289550" algn="l"/>
                <a:tab pos="5562600" algn="l"/>
              </a:tabLst>
            </a:pPr>
            <a:r>
              <a:rPr lang="fr-BE" sz="1800" dirty="0" smtClean="0">
                <a:latin typeface="+mj-lt"/>
              </a:rPr>
              <a:t>Animations, spectacle.</a:t>
            </a:r>
            <a:endParaRPr lang="fr-B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27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4376"/>
          </a:xfrm>
          <a:solidFill>
            <a:srgbClr val="1592BA"/>
          </a:solidFill>
        </p:spPr>
        <p:txBody>
          <a:bodyPr vert="horz" lIns="91440" tIns="45720" rIns="360000" bIns="45720" rtlCol="0" anchor="ctr">
            <a:noAutofit/>
          </a:bodyPr>
          <a:lstStyle/>
          <a:p>
            <a:pPr marL="538163"/>
            <a:r>
              <a:rPr lang="fr-BE" sz="3600" dirty="0" smtClean="0">
                <a:solidFill>
                  <a:schemeClr val="bg1"/>
                </a:solidFill>
              </a:rPr>
              <a:t>L’hôtel du FOMA (tarif spécial négocié)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376"/>
            <a:ext cx="9144000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613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875520" y="5868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3" y="6136690"/>
            <a:ext cx="2118284" cy="5355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55812" y="5213572"/>
            <a:ext cx="8758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1592BA"/>
                </a:solidFill>
              </a:rPr>
              <a:t>Pour plus de renseignements, contactez  : contact@alfm.fr</a:t>
            </a:r>
          </a:p>
          <a:p>
            <a:r>
              <a:rPr lang="fr-BE" sz="2400" dirty="0" smtClean="0">
                <a:solidFill>
                  <a:srgbClr val="1592BA"/>
                </a:solidFill>
              </a:rPr>
              <a:t/>
            </a:r>
            <a:br>
              <a:rPr lang="fr-BE" sz="2400" dirty="0" smtClean="0">
                <a:solidFill>
                  <a:srgbClr val="1592BA"/>
                </a:solidFill>
              </a:rPr>
            </a:br>
            <a:endParaRPr lang="fr-BE" sz="2400" dirty="0">
              <a:solidFill>
                <a:srgbClr val="1592BA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85484" y="4632111"/>
            <a:ext cx="275851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1592BA"/>
                </a:solidFill>
              </a:rPr>
              <a:t>(adresse email </a:t>
            </a:r>
            <a:r>
              <a:rPr lang="fr-BE" dirty="0" smtClean="0">
                <a:solidFill>
                  <a:srgbClr val="1592BA"/>
                </a:solidFill>
              </a:rPr>
              <a:t>à personnaliser)</a:t>
            </a:r>
            <a:endParaRPr lang="fr-BE" dirty="0">
              <a:solidFill>
                <a:srgbClr val="1592BA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7412" y="6025865"/>
            <a:ext cx="28866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Zone pour logo à personnaliser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t="15839"/>
          <a:stretch/>
        </p:blipFill>
        <p:spPr>
          <a:xfrm>
            <a:off x="0" y="1459345"/>
            <a:ext cx="9144000" cy="5410052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459345"/>
          </a:xfrm>
          <a:solidFill>
            <a:srgbClr val="1592BA"/>
          </a:solidFill>
        </p:spPr>
        <p:txBody>
          <a:bodyPr rIns="360000">
            <a:normAutofit/>
          </a:bodyPr>
          <a:lstStyle/>
          <a:p>
            <a:pPr marL="360363"/>
            <a:r>
              <a:rPr lang="fr-BE" sz="3200" dirty="0" smtClean="0">
                <a:solidFill>
                  <a:schemeClr val="bg1"/>
                </a:solidFill>
              </a:rPr>
              <a:t>Le réseau des établissements d’enseignement français à l’étranger</a:t>
            </a:r>
            <a:endParaRPr lang="fr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496291"/>
          </a:xfrm>
          <a:solidFill>
            <a:srgbClr val="1592BA"/>
          </a:solidFill>
        </p:spPr>
        <p:txBody>
          <a:bodyPr rIns="720000">
            <a:normAutofit/>
          </a:bodyPr>
          <a:lstStyle/>
          <a:p>
            <a:pPr marL="538163"/>
            <a:r>
              <a:rPr lang="fr-BE" sz="3200" dirty="0" smtClean="0">
                <a:solidFill>
                  <a:schemeClr val="bg1"/>
                </a:solidFill>
              </a:rPr>
              <a:t>Un réseau de plus de 600 000 anciens élèves</a:t>
            </a:r>
            <a:endParaRPr lang="fr-BE" sz="32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9927" y="2077159"/>
            <a:ext cx="3243884" cy="43375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Clr>
                <a:srgbClr val="1592BA"/>
              </a:buClr>
              <a:buNone/>
            </a:pPr>
            <a:r>
              <a:rPr lang="fr-BE" sz="1800" dirty="0" smtClean="0">
                <a:latin typeface="+mj-lt"/>
              </a:rPr>
              <a:t>Ils </a:t>
            </a:r>
            <a:r>
              <a:rPr lang="fr-BE" sz="1800" dirty="0">
                <a:latin typeface="+mj-lt"/>
              </a:rPr>
              <a:t>sont de précieux ambassadeurs de l’éducation à la française et des valeurs qu’elle porte.</a:t>
            </a:r>
          </a:p>
          <a:p>
            <a:pPr marL="0" indent="0">
              <a:buClr>
                <a:srgbClr val="1592BA"/>
              </a:buClr>
              <a:buNone/>
            </a:pPr>
            <a:r>
              <a:rPr lang="fr-BE" sz="1800" dirty="0" smtClean="0">
                <a:latin typeface="+mj-lt"/>
              </a:rPr>
              <a:t>Ils constituent un </a:t>
            </a:r>
            <a:r>
              <a:rPr lang="fr-BE" sz="1800" dirty="0">
                <a:latin typeface="+mj-lt"/>
              </a:rPr>
              <a:t>réseau </a:t>
            </a:r>
            <a:r>
              <a:rPr lang="fr-BE" sz="1800" dirty="0" smtClean="0">
                <a:latin typeface="+mj-lt"/>
              </a:rPr>
              <a:t>performant qui contribue à l’influence </a:t>
            </a:r>
            <a:r>
              <a:rPr lang="fr-BE" sz="1800" dirty="0">
                <a:latin typeface="+mj-lt"/>
              </a:rPr>
              <a:t>française dans tous les secteurs d’activité et dans tous les pays. </a:t>
            </a:r>
            <a:endParaRPr lang="fr-BE" sz="1800" dirty="0" smtClean="0">
              <a:latin typeface="+mj-lt"/>
            </a:endParaRPr>
          </a:p>
          <a:p>
            <a:pPr marL="0" indent="0">
              <a:buClr>
                <a:srgbClr val="1592BA"/>
              </a:buClr>
              <a:buNone/>
            </a:pPr>
            <a:r>
              <a:rPr lang="fr-BE" sz="1800" dirty="0" smtClean="0">
                <a:latin typeface="+mj-lt"/>
              </a:rPr>
              <a:t>Ces anciens élèves disposent, en plus d’associations d’anciens élèves locales, de l’association mondiale Union-ALFM et d’un nouveau réseau social, associatif et professionnel mondial </a:t>
            </a:r>
            <a:r>
              <a:rPr lang="fr-BE" sz="1800" dirty="0" smtClean="0">
                <a:latin typeface="+mj-lt"/>
                <a:hlinkClick r:id="rId2"/>
              </a:rPr>
              <a:t>www.alfm.fr</a:t>
            </a:r>
            <a:r>
              <a:rPr lang="fr-BE" sz="1800" dirty="0" smtClean="0">
                <a:latin typeface="+mj-lt"/>
              </a:rPr>
              <a:t>.</a:t>
            </a:r>
            <a:endParaRPr lang="fr-BE" sz="1800" dirty="0">
              <a:latin typeface="+mj-lt"/>
            </a:endParaRPr>
          </a:p>
        </p:txBody>
      </p:sp>
      <p:pic>
        <p:nvPicPr>
          <p:cNvPr id="5" name="Image 4" descr="G:\AEFE\Services\Communication\COM14-15\Logos\AEFE_logo_2015\Logo_AEFE_2015\Web\JPG\200px\logo_AEFE_RV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38" y="5988681"/>
            <a:ext cx="793464" cy="66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-197" r="17572" b="197"/>
          <a:stretch/>
        </p:blipFill>
        <p:spPr>
          <a:xfrm>
            <a:off x="3753366" y="1475536"/>
            <a:ext cx="5390634" cy="53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9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7326"/>
            <a:ext cx="9144000" cy="50161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05909" y="1487325"/>
            <a:ext cx="4231903" cy="50161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360000" rIns="360000" bIns="360000" rtlCol="0">
            <a:noAutofit/>
          </a:bodyPr>
          <a:lstStyle>
            <a:defPPr>
              <a:defRPr lang="fr-FR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1592BA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fr-BE" sz="1800" dirty="0" smtClean="0"/>
              <a:t>Les </a:t>
            </a:r>
            <a:r>
              <a:rPr lang="fr-BE" sz="1800" dirty="0"/>
              <a:t>précédents FOMA, en </a:t>
            </a:r>
            <a:r>
              <a:rPr lang="fr-BE" sz="1800" dirty="0">
                <a:hlinkClick r:id="rId3"/>
              </a:rPr>
              <a:t>2009 à Paris</a:t>
            </a:r>
            <a:r>
              <a:rPr lang="fr-BE" sz="1800" dirty="0"/>
              <a:t>,  </a:t>
            </a:r>
            <a:r>
              <a:rPr lang="fr-BE" sz="1800" dirty="0">
                <a:hlinkClick r:id="rId4"/>
              </a:rPr>
              <a:t>2011 à Casablanca</a:t>
            </a:r>
            <a:r>
              <a:rPr lang="fr-BE" sz="1800" dirty="0"/>
              <a:t>,  </a:t>
            </a:r>
            <a:r>
              <a:rPr lang="fr-BE" sz="1800" dirty="0">
                <a:hlinkClick r:id="rId5"/>
              </a:rPr>
              <a:t>2013 à Vienne</a:t>
            </a:r>
            <a:r>
              <a:rPr lang="fr-BE" sz="1800" dirty="0"/>
              <a:t> et  </a:t>
            </a:r>
            <a:r>
              <a:rPr lang="fr-BE" sz="1800" dirty="0">
                <a:hlinkClick r:id="rId6"/>
              </a:rPr>
              <a:t>2017 à Lisbonne</a:t>
            </a:r>
            <a:r>
              <a:rPr lang="fr-BE" sz="1800" dirty="0"/>
              <a:t>, ont tous été plébiscités par les anciens du </a:t>
            </a:r>
            <a:r>
              <a:rPr lang="fr-BE" sz="1800" dirty="0" smtClean="0"/>
              <a:t>réseau.</a:t>
            </a:r>
            <a:br>
              <a:rPr lang="fr-BE" sz="1800" dirty="0" smtClean="0"/>
            </a:br>
            <a:r>
              <a:rPr lang="fr-BE" sz="1800" dirty="0" smtClean="0"/>
              <a:t>Au </a:t>
            </a:r>
            <a:r>
              <a:rPr lang="fr-BE" sz="1800" dirty="0"/>
              <a:t>programme : </a:t>
            </a:r>
            <a:r>
              <a:rPr lang="fr-BE" sz="1800" dirty="0" smtClean="0"/>
              <a:t>rencontre entre les associations, activités </a:t>
            </a:r>
            <a:r>
              <a:rPr lang="fr-BE" sz="1800" dirty="0"/>
              <a:t>sportives, ateliers thématiques, échanges, conférence-débat et soirée de gala !</a:t>
            </a:r>
          </a:p>
          <a:p>
            <a:pPr marL="0" indent="0" algn="just">
              <a:buNone/>
            </a:pPr>
            <a:r>
              <a:rPr lang="fr-BE" sz="1800" dirty="0" smtClean="0"/>
              <a:t>Le 5</a:t>
            </a:r>
            <a:r>
              <a:rPr lang="fr-BE" sz="1800" baseline="30000" dirty="0" smtClean="0"/>
              <a:t>e</a:t>
            </a:r>
            <a:r>
              <a:rPr lang="fr-BE" sz="1800" dirty="0" smtClean="0"/>
              <a:t> FOMA sera organisé à Tunis, conjointement par </a:t>
            </a:r>
            <a:r>
              <a:rPr lang="fr-BE" sz="1800" dirty="0"/>
              <a:t>les associations locales d’anciens élèves </a:t>
            </a:r>
            <a:r>
              <a:rPr lang="fr-BE" sz="1800" dirty="0" smtClean="0"/>
              <a:t>et les établissements d’enseignement français de Tunis, l’association Union-ALFM, l’AEFE (réseau alfm.fr et AGORA-Monde)</a:t>
            </a:r>
            <a:r>
              <a:rPr lang="fr-BE" sz="1800" dirty="0"/>
              <a:t> </a:t>
            </a:r>
            <a:r>
              <a:rPr lang="fr-BE" sz="1800" dirty="0" smtClean="0"/>
              <a:t>et </a:t>
            </a:r>
            <a:r>
              <a:rPr lang="fr-BE" sz="1800" dirty="0"/>
              <a:t>la Mission </a:t>
            </a:r>
            <a:r>
              <a:rPr lang="fr-BE" sz="1800" dirty="0" smtClean="0"/>
              <a:t>laïque </a:t>
            </a:r>
            <a:r>
              <a:rPr lang="fr-BE" sz="1800" dirty="0"/>
              <a:t>f</a:t>
            </a:r>
            <a:r>
              <a:rPr lang="fr-BE" sz="1800" dirty="0" smtClean="0"/>
              <a:t>rançaise </a:t>
            </a:r>
            <a:r>
              <a:rPr lang="fr-BE" sz="1800" dirty="0"/>
              <a:t>(</a:t>
            </a:r>
            <a:r>
              <a:rPr lang="fr-BE" sz="1800" dirty="0" err="1"/>
              <a:t>Mlf</a:t>
            </a:r>
            <a:r>
              <a:rPr lang="fr-BE" sz="1800" dirty="0"/>
              <a:t>), </a:t>
            </a:r>
            <a:r>
              <a:rPr lang="fr-BE" sz="1800" dirty="0" smtClean="0"/>
              <a:t>en partenariat avec l’ambassade </a:t>
            </a:r>
            <a:r>
              <a:rPr lang="fr-BE" sz="1800" dirty="0"/>
              <a:t>de France en </a:t>
            </a:r>
            <a:r>
              <a:rPr lang="fr-BE" sz="1800" dirty="0" smtClean="0"/>
              <a:t>Tunisie.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" y="-8965"/>
            <a:ext cx="9144000" cy="1496291"/>
          </a:xfrm>
          <a:solidFill>
            <a:srgbClr val="1592BA"/>
          </a:solidFill>
        </p:spPr>
        <p:txBody>
          <a:bodyPr rIns="360000">
            <a:noAutofit/>
          </a:bodyPr>
          <a:lstStyle/>
          <a:p>
            <a:pPr marL="538163"/>
            <a:r>
              <a:rPr lang="fr-BE" sz="3200" dirty="0" smtClean="0">
                <a:solidFill>
                  <a:schemeClr val="bg1"/>
                </a:solidFill>
              </a:rPr>
              <a:t>5</a:t>
            </a:r>
            <a:r>
              <a:rPr lang="fr-BE" sz="3200" baseline="30000" dirty="0" smtClean="0">
                <a:solidFill>
                  <a:schemeClr val="bg1"/>
                </a:solidFill>
              </a:rPr>
              <a:t>e</a:t>
            </a:r>
            <a:r>
              <a:rPr lang="fr-BE" sz="3200" dirty="0" smtClean="0">
                <a:solidFill>
                  <a:schemeClr val="bg1"/>
                </a:solidFill>
              </a:rPr>
              <a:t> FOMA : </a:t>
            </a:r>
            <a:r>
              <a:rPr lang="fr-BE" sz="3200" dirty="0">
                <a:solidFill>
                  <a:schemeClr val="bg1"/>
                </a:solidFill>
              </a:rPr>
              <a:t>F</a:t>
            </a:r>
            <a:r>
              <a:rPr lang="fr-BE" sz="3200" dirty="0" smtClean="0">
                <a:solidFill>
                  <a:schemeClr val="bg1"/>
                </a:solidFill>
              </a:rPr>
              <a:t>orum </a:t>
            </a:r>
            <a:r>
              <a:rPr lang="fr-BE" sz="3200" dirty="0">
                <a:solidFill>
                  <a:schemeClr val="bg1"/>
                </a:solidFill>
              </a:rPr>
              <a:t>m</a:t>
            </a:r>
            <a:r>
              <a:rPr lang="fr-BE" sz="3200" dirty="0" smtClean="0">
                <a:solidFill>
                  <a:schemeClr val="bg1"/>
                </a:solidFill>
              </a:rPr>
              <a:t>ondial des anciens élèves</a:t>
            </a:r>
            <a:endParaRPr lang="fr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9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1008404"/>
          </a:xfrm>
          <a:solidFill>
            <a:srgbClr val="1592BA"/>
          </a:solidFill>
        </p:spPr>
        <p:txBody>
          <a:bodyPr vert="horz" lIns="91440" tIns="45720" rIns="360000" bIns="45720" rtlCol="0" anchor="ctr">
            <a:noAutofit/>
          </a:bodyPr>
          <a:lstStyle/>
          <a:p>
            <a:pPr marL="538163"/>
            <a:r>
              <a:rPr lang="fr-BE" sz="3600" dirty="0" smtClean="0">
                <a:solidFill>
                  <a:schemeClr val="bg1"/>
                </a:solidFill>
              </a:rPr>
              <a:t>FOMA Tunis : 250 </a:t>
            </a:r>
            <a:r>
              <a:rPr lang="fr-BE" sz="3600" dirty="0">
                <a:solidFill>
                  <a:schemeClr val="bg1"/>
                </a:solidFill>
              </a:rPr>
              <a:t>personnes attendues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565972"/>
            <a:ext cx="5898777" cy="369332"/>
          </a:xfrm>
          <a:prstGeom prst="rect">
            <a:avLst/>
          </a:prstGeom>
          <a:solidFill>
            <a:srgbClr val="1592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FOMA de Lisbonne 8 avril 2017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433"/>
            <a:ext cx="7540980" cy="41475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98777" y="1008405"/>
            <a:ext cx="3254188" cy="503380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360000" rIns="360000" bIns="360000" rtlCol="0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1592BA"/>
              </a:buClr>
              <a:buFont typeface="Arial" panose="020B0604020202020204" pitchFamily="34" charset="0"/>
              <a:buNone/>
              <a:defRPr sz="1600" b="1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0" dirty="0"/>
              <a:t>Des anciens élèves des lycées français du monde venant de multiples pays.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0" dirty="0" smtClean="0"/>
              <a:t>Des </a:t>
            </a:r>
            <a:r>
              <a:rPr lang="fr-BE" b="0" dirty="0"/>
              <a:t>anciens élèves des lycées français de Tunisie.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0" dirty="0"/>
              <a:t>Des personnalités françaises et tunisiennes attachées à l’enseignement français à l’étranger </a:t>
            </a:r>
            <a:r>
              <a:rPr lang="fr-BE" b="0" dirty="0" smtClean="0"/>
              <a:t/>
            </a:r>
            <a:br>
              <a:rPr lang="fr-BE" b="0" dirty="0" smtClean="0"/>
            </a:br>
            <a:r>
              <a:rPr lang="fr-BE" b="0" dirty="0" smtClean="0"/>
              <a:t>et </a:t>
            </a:r>
            <a:r>
              <a:rPr lang="fr-BE" b="0" dirty="0"/>
              <a:t>aux relations franco-tunisiennes : élus, artistes, chefs d’établissement, </a:t>
            </a:r>
            <a:r>
              <a:rPr lang="fr-BE" b="0" dirty="0" smtClean="0"/>
              <a:t>etc.</a:t>
            </a:r>
            <a:endParaRPr lang="fr-B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0" dirty="0"/>
              <a:t>Des représentants de </a:t>
            </a:r>
            <a:r>
              <a:rPr lang="fr-BE" b="0" dirty="0" smtClean="0"/>
              <a:t>l’ambassade </a:t>
            </a:r>
            <a:r>
              <a:rPr lang="fr-BE" b="0" dirty="0"/>
              <a:t>de France en Tunisie et de l’ Agence pour l’enseignement français à l’étranger.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0" dirty="0"/>
              <a:t>Divers partenaires.</a:t>
            </a:r>
          </a:p>
        </p:txBody>
      </p:sp>
    </p:spTree>
    <p:extLst>
      <p:ext uri="{BB962C8B-B14F-4D97-AF65-F5344CB8AC3E}">
        <p14:creationId xmlns:p14="http://schemas.microsoft.com/office/powerpoint/2010/main" val="14563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" y="1183340"/>
            <a:ext cx="8511989" cy="56746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83341"/>
          </a:xfrm>
          <a:solidFill>
            <a:srgbClr val="1592BA"/>
          </a:solidFill>
        </p:spPr>
        <p:txBody>
          <a:bodyPr vert="horz" lIns="91440" tIns="45720" rIns="360000" bIns="45720" rtlCol="0" anchor="ctr">
            <a:noAutofit/>
          </a:bodyPr>
          <a:lstStyle/>
          <a:p>
            <a:pPr marL="538163"/>
            <a:r>
              <a:rPr lang="fr-BE" sz="3600" dirty="0">
                <a:solidFill>
                  <a:schemeClr val="bg1"/>
                </a:solidFill>
              </a:rPr>
              <a:t>Déroulé</a:t>
            </a:r>
            <a:r>
              <a:rPr lang="fr-BE" sz="4000" dirty="0">
                <a:solidFill>
                  <a:schemeClr val="bg1"/>
                </a:solidFill>
              </a:rPr>
              <a:t> </a:t>
            </a:r>
            <a:r>
              <a:rPr lang="fr-BE" sz="4000" dirty="0" smtClean="0">
                <a:solidFill>
                  <a:schemeClr val="bg1"/>
                </a:solidFill>
              </a:rPr>
              <a:t>prévisionnel du FOMA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755401"/>
            <a:ext cx="3944472" cy="13402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80000" rIns="360000" bIns="360000" rtlCol="0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1592BA"/>
              </a:buClr>
              <a:buFont typeface="Arial" panose="020B0604020202020204" pitchFamily="34" charset="0"/>
              <a:buNone/>
              <a:defRPr sz="1600" b="1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BE" b="0" dirty="0" smtClean="0"/>
              <a:t>Discussions entre associations </a:t>
            </a:r>
            <a:r>
              <a:rPr lang="fr-BE" b="0" dirty="0"/>
              <a:t>l</a:t>
            </a:r>
            <a:r>
              <a:rPr lang="fr-BE" b="0" dirty="0" smtClean="0"/>
              <a:t>ocales d’anciens élèves</a:t>
            </a:r>
          </a:p>
          <a:p>
            <a:r>
              <a:rPr lang="fr-BE" b="0" dirty="0" smtClean="0"/>
              <a:t>En soirée, réception à la Résidence de France (sur invitation personnelle)</a:t>
            </a:r>
          </a:p>
          <a:p>
            <a:endParaRPr lang="fr-BE" b="0" dirty="0" smtClean="0"/>
          </a:p>
          <a:p>
            <a:endParaRPr lang="fr-BE" b="0" dirty="0"/>
          </a:p>
          <a:p>
            <a:endParaRPr lang="fr-BE" b="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3456450"/>
            <a:ext cx="3944472" cy="206439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360000" rIns="360000" bIns="360000" rtlCol="0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1592BA"/>
              </a:buClr>
              <a:buFont typeface="Arial" panose="020B0604020202020204" pitchFamily="34" charset="0"/>
              <a:buNone/>
              <a:defRPr sz="1600" b="1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BE" b="0" dirty="0" smtClean="0"/>
              <a:t>Ateliers thématiques autour du thème </a:t>
            </a:r>
            <a:r>
              <a:rPr lang="fr-BE" b="0" dirty="0"/>
              <a:t>d</a:t>
            </a:r>
            <a:r>
              <a:rPr lang="fr-BE" b="0" dirty="0" smtClean="0"/>
              <a:t>es anciens élèves</a:t>
            </a:r>
          </a:p>
          <a:p>
            <a:r>
              <a:rPr lang="fr-BE" b="0" dirty="0" smtClean="0"/>
              <a:t>Déjeuner</a:t>
            </a:r>
          </a:p>
          <a:p>
            <a:r>
              <a:rPr lang="fr-BE" b="0" dirty="0" smtClean="0"/>
              <a:t>Réunion en plénière et table-ronde</a:t>
            </a:r>
          </a:p>
          <a:p>
            <a:r>
              <a:rPr lang="fr-BE" b="0" dirty="0" smtClean="0"/>
              <a:t>Soirée de </a:t>
            </a:r>
            <a:r>
              <a:rPr lang="fr-BE" b="0" smtClean="0"/>
              <a:t>gala </a:t>
            </a:r>
            <a:endParaRPr lang="fr-BE" b="0" dirty="0" smtClean="0"/>
          </a:p>
          <a:p>
            <a:r>
              <a:rPr lang="fr-BE" b="0" dirty="0" smtClean="0"/>
              <a:t/>
            </a:r>
            <a:br>
              <a:rPr lang="fr-BE" b="0" dirty="0" smtClean="0"/>
            </a:br>
            <a:r>
              <a:rPr lang="fr-BE" b="0" dirty="0" smtClean="0"/>
              <a:t>(Ex. Lycée Carnot)</a:t>
            </a:r>
          </a:p>
          <a:p>
            <a:endParaRPr lang="fr-BE" b="0" dirty="0"/>
          </a:p>
          <a:p>
            <a:endParaRPr lang="fr-BE" b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258849"/>
            <a:ext cx="3944472" cy="496552"/>
          </a:xfrm>
          <a:prstGeom prst="rect">
            <a:avLst/>
          </a:prstGeom>
          <a:solidFill>
            <a:srgbClr val="1592BA"/>
          </a:solidFill>
        </p:spPr>
        <p:txBody>
          <a:bodyPr vert="horz" wrap="square" lIns="360000" tIns="108000" rIns="360000" bIns="360000" rtlCol="0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1592BA"/>
              </a:buClr>
              <a:buFont typeface="Arial" panose="020B0604020202020204" pitchFamily="34" charset="0"/>
              <a:buNone/>
              <a:defRPr sz="1600" b="1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BE" sz="1800" dirty="0" smtClean="0">
                <a:solidFill>
                  <a:schemeClr val="bg1"/>
                </a:solidFill>
              </a:rPr>
              <a:t>Vendredi 12 avril : Lycée Flaubert</a:t>
            </a:r>
          </a:p>
          <a:p>
            <a:endParaRPr lang="fr-BE" sz="18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3201025"/>
            <a:ext cx="3944472" cy="496552"/>
          </a:xfrm>
          <a:prstGeom prst="rect">
            <a:avLst/>
          </a:prstGeom>
          <a:solidFill>
            <a:srgbClr val="1592BA"/>
          </a:solidFill>
        </p:spPr>
        <p:txBody>
          <a:bodyPr vert="horz" wrap="square" lIns="360000" tIns="108000" rIns="360000" bIns="360000" rtlCol="0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1592BA"/>
              </a:buClr>
              <a:buFont typeface="Arial" panose="020B0604020202020204" pitchFamily="34" charset="0"/>
              <a:buNone/>
              <a:defRPr sz="1600" b="1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BE" sz="1800" dirty="0" smtClean="0">
                <a:solidFill>
                  <a:schemeClr val="bg1"/>
                </a:solidFill>
              </a:rPr>
              <a:t>Samedi 13 avril : Lycée PMF</a:t>
            </a:r>
          </a:p>
          <a:p>
            <a:endParaRPr lang="fr-BE" sz="18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116303"/>
            <a:ext cx="3944472" cy="6427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0" tIns="180000" rIns="360000" bIns="360000" rtlCol="0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1592BA"/>
              </a:buClr>
              <a:buFont typeface="Arial" panose="020B0604020202020204" pitchFamily="34" charset="0"/>
              <a:buNone/>
              <a:defRPr sz="1600" b="1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BE" b="0" dirty="0"/>
              <a:t>Activités culturelles et </a:t>
            </a:r>
            <a:r>
              <a:rPr lang="fr-BE" b="0" dirty="0" smtClean="0"/>
              <a:t>sportives</a:t>
            </a:r>
          </a:p>
          <a:p>
            <a:endParaRPr lang="fr-BE" b="0" dirty="0"/>
          </a:p>
          <a:p>
            <a:endParaRPr lang="fr-BE" b="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5619750"/>
            <a:ext cx="3944472" cy="496552"/>
          </a:xfrm>
          <a:prstGeom prst="rect">
            <a:avLst/>
          </a:prstGeom>
          <a:solidFill>
            <a:srgbClr val="1592BA"/>
          </a:solidFill>
        </p:spPr>
        <p:txBody>
          <a:bodyPr vert="horz" wrap="square" lIns="360000" tIns="108000" rIns="360000" bIns="360000" rtlCol="0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1592BA"/>
              </a:buClr>
              <a:buFont typeface="Arial" panose="020B0604020202020204" pitchFamily="34" charset="0"/>
              <a:buNone/>
              <a:defRPr sz="1600" b="1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BE" sz="1800" dirty="0" smtClean="0">
                <a:solidFill>
                  <a:schemeClr val="bg1"/>
                </a:solidFill>
              </a:rPr>
              <a:t>Dimanche 14 avril : EI Carthage</a:t>
            </a:r>
          </a:p>
          <a:p>
            <a:endParaRPr lang="fr-B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9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496291"/>
          </a:xfrm>
          <a:solidFill>
            <a:srgbClr val="1592BA"/>
          </a:solidFill>
        </p:spPr>
        <p:txBody>
          <a:bodyPr rIns="2160000">
            <a:normAutofit/>
          </a:bodyPr>
          <a:lstStyle/>
          <a:p>
            <a:pPr marL="538163"/>
            <a:r>
              <a:rPr lang="fr-BE" sz="2800" dirty="0" smtClean="0">
                <a:solidFill>
                  <a:schemeClr val="bg1"/>
                </a:solidFill>
              </a:rPr>
              <a:t>Inscription au FOMA sur le site ALFM.fr : </a:t>
            </a:r>
            <a:br>
              <a:rPr lang="fr-BE" sz="2800" dirty="0" smtClean="0">
                <a:solidFill>
                  <a:schemeClr val="bg1"/>
                </a:solidFill>
              </a:rPr>
            </a:br>
            <a:r>
              <a:rPr lang="fr-BE" sz="2800" dirty="0" smtClean="0">
                <a:solidFill>
                  <a:schemeClr val="bg1"/>
                </a:solidFill>
              </a:rPr>
              <a:t>le </a:t>
            </a:r>
            <a:r>
              <a:rPr lang="fr-BE" sz="2800" dirty="0">
                <a:solidFill>
                  <a:schemeClr val="bg1"/>
                </a:solidFill>
              </a:rPr>
              <a:t>réseau social, </a:t>
            </a:r>
            <a:r>
              <a:rPr lang="fr-BE" sz="2800" dirty="0" smtClean="0">
                <a:solidFill>
                  <a:schemeClr val="bg1"/>
                </a:solidFill>
              </a:rPr>
              <a:t>associatif </a:t>
            </a:r>
            <a:r>
              <a:rPr lang="fr-BE" sz="2800" dirty="0">
                <a:solidFill>
                  <a:schemeClr val="bg1"/>
                </a:solidFill>
              </a:rPr>
              <a:t>et </a:t>
            </a:r>
            <a:r>
              <a:rPr lang="fr-BE" sz="2800" dirty="0" smtClean="0">
                <a:solidFill>
                  <a:schemeClr val="bg1"/>
                </a:solidFill>
              </a:rPr>
              <a:t>professionnel des anciens des lycées français du monde</a:t>
            </a:r>
            <a:endParaRPr lang="fr-BE" sz="2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21816" y="1509694"/>
            <a:ext cx="3295184" cy="446583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Clr>
                <a:srgbClr val="1592BA"/>
              </a:buClr>
              <a:buNone/>
            </a:pPr>
            <a:r>
              <a:rPr lang="fr-BE" sz="1600" dirty="0">
                <a:latin typeface="+mj-lt"/>
              </a:rPr>
              <a:t/>
            </a:r>
            <a:br>
              <a:rPr lang="fr-BE" sz="1600" dirty="0">
                <a:latin typeface="+mj-lt"/>
              </a:rPr>
            </a:br>
            <a:r>
              <a:rPr lang="fr-BE" sz="1600" dirty="0" smtClean="0">
                <a:latin typeface="+mj-lt"/>
              </a:rPr>
              <a:t>Destinée </a:t>
            </a:r>
            <a:r>
              <a:rPr lang="fr-BE" sz="1600" dirty="0">
                <a:latin typeface="+mj-lt"/>
              </a:rPr>
              <a:t>à tous les anciens élèves, </a:t>
            </a:r>
            <a:r>
              <a:rPr lang="fr-BE" sz="1600" dirty="0" smtClean="0">
                <a:latin typeface="+mj-lt"/>
              </a:rPr>
              <a:t>la </a:t>
            </a:r>
            <a:r>
              <a:rPr lang="fr-BE" sz="1600" dirty="0">
                <a:latin typeface="+mj-lt"/>
              </a:rPr>
              <a:t>plateforme est un site sécurisé </a:t>
            </a:r>
            <a:r>
              <a:rPr lang="fr-BE" sz="1600" dirty="0" smtClean="0">
                <a:latin typeface="+mj-lt"/>
              </a:rPr>
              <a:t>accessible dans son intégralité aux membres inscrits. </a:t>
            </a:r>
          </a:p>
          <a:p>
            <a:pPr marL="0" indent="0">
              <a:buClr>
                <a:srgbClr val="1592BA"/>
              </a:buClr>
              <a:buNone/>
            </a:pPr>
            <a:r>
              <a:rPr lang="fr-BE" sz="1600" dirty="0" smtClean="0">
                <a:latin typeface="+mj-lt"/>
              </a:rPr>
              <a:t>Créée </a:t>
            </a:r>
            <a:r>
              <a:rPr lang="fr-BE" sz="1600" dirty="0">
                <a:latin typeface="+mj-lt"/>
              </a:rPr>
              <a:t>fin 2017</a:t>
            </a:r>
            <a:r>
              <a:rPr lang="fr-BE" sz="1600" dirty="0" smtClean="0">
                <a:latin typeface="+mj-lt"/>
              </a:rPr>
              <a:t>, </a:t>
            </a:r>
            <a:r>
              <a:rPr lang="fr-BE" sz="1600" dirty="0">
                <a:latin typeface="+mj-lt"/>
              </a:rPr>
              <a:t>elle est devenue un lieu d’échange et de partage incontournable pour les anciens. </a:t>
            </a:r>
            <a:endParaRPr lang="fr-BE" sz="1600" dirty="0" smtClean="0">
              <a:latin typeface="+mj-lt"/>
            </a:endParaRPr>
          </a:p>
          <a:p>
            <a:pPr marL="0" indent="0">
              <a:buClr>
                <a:srgbClr val="1592BA"/>
              </a:buClr>
              <a:buNone/>
            </a:pPr>
            <a:r>
              <a:rPr lang="fr-BE" sz="1600" dirty="0" smtClean="0">
                <a:latin typeface="+mj-lt"/>
              </a:rPr>
              <a:t>En </a:t>
            </a:r>
            <a:r>
              <a:rPr lang="fr-BE" sz="1600" dirty="0">
                <a:latin typeface="+mj-lt"/>
              </a:rPr>
              <a:t>mode </a:t>
            </a:r>
            <a:r>
              <a:rPr lang="fr-BE" sz="1600" dirty="0" smtClean="0">
                <a:latin typeface="+mj-lt"/>
              </a:rPr>
              <a:t>connecté, </a:t>
            </a:r>
            <a:r>
              <a:rPr lang="fr-BE" sz="1600" dirty="0">
                <a:latin typeface="+mj-lt"/>
              </a:rPr>
              <a:t>elle </a:t>
            </a:r>
            <a:r>
              <a:rPr lang="fr-BE" sz="1600" dirty="0" smtClean="0">
                <a:latin typeface="+mj-lt"/>
              </a:rPr>
              <a:t>leur permet de créer </a:t>
            </a:r>
            <a:r>
              <a:rPr lang="fr-BE" sz="1600" dirty="0">
                <a:latin typeface="+mj-lt"/>
              </a:rPr>
              <a:t>leur profil, d’échanger entre eux, de faire </a:t>
            </a:r>
            <a:r>
              <a:rPr lang="fr-BE" sz="1600" dirty="0" smtClean="0">
                <a:latin typeface="+mj-lt"/>
              </a:rPr>
              <a:t>connaître </a:t>
            </a:r>
            <a:r>
              <a:rPr lang="fr-BE" sz="1600" dirty="0">
                <a:latin typeface="+mj-lt"/>
              </a:rPr>
              <a:t>leurs projets, d’organiser des événements</a:t>
            </a:r>
            <a:r>
              <a:rPr lang="fr-BE" sz="1600" dirty="0" smtClean="0">
                <a:latin typeface="+mj-lt"/>
              </a:rPr>
              <a:t>, </a:t>
            </a:r>
            <a:r>
              <a:rPr lang="fr-BE" sz="1600" dirty="0">
                <a:latin typeface="+mj-lt"/>
              </a:rPr>
              <a:t>mais aussi de trouver ou de poster une offre de stage ou d’emploi. </a:t>
            </a:r>
            <a:endParaRPr lang="fr-BE" sz="1600" dirty="0" smtClean="0">
              <a:latin typeface="+mj-lt"/>
            </a:endParaRPr>
          </a:p>
          <a:p>
            <a:pPr marL="0" indent="0">
              <a:buClr>
                <a:srgbClr val="1592BA"/>
              </a:buClr>
              <a:buNone/>
            </a:pPr>
            <a:r>
              <a:rPr lang="fr-BE" sz="1600" dirty="0" smtClean="0">
                <a:latin typeface="+mj-lt"/>
              </a:rPr>
              <a:t>En s’inscrivant sur </a:t>
            </a:r>
            <a:r>
              <a:rPr lang="fr-BE" sz="1600" b="1" u="sng" dirty="0" smtClean="0">
                <a:latin typeface="+mj-lt"/>
                <a:hlinkClick r:id="rId2"/>
              </a:rPr>
              <a:t>ALFM.fr</a:t>
            </a:r>
            <a:r>
              <a:rPr lang="fr-BE" sz="1600" b="1" u="sng" dirty="0" smtClean="0">
                <a:latin typeface="+mj-lt"/>
              </a:rPr>
              <a:t> </a:t>
            </a:r>
            <a:r>
              <a:rPr lang="fr-BE" sz="1600" dirty="0" smtClean="0">
                <a:latin typeface="+mj-lt"/>
              </a:rPr>
              <a:t>, les anciens auront aussi accès aux informations sur le FOMA en temps réel.</a:t>
            </a:r>
            <a:endParaRPr lang="fr-BE" sz="1600" dirty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4"/>
          <a:stretch/>
        </p:blipFill>
        <p:spPr>
          <a:xfrm>
            <a:off x="1" y="1491619"/>
            <a:ext cx="5486399" cy="44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9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408"/>
            <a:ext cx="5661660" cy="49441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84408"/>
          </a:xfrm>
          <a:solidFill>
            <a:srgbClr val="1592BA"/>
          </a:solidFill>
        </p:spPr>
        <p:txBody>
          <a:bodyPr rIns="2160000">
            <a:normAutofit/>
          </a:bodyPr>
          <a:lstStyle/>
          <a:p>
            <a:pPr marL="538163"/>
            <a:r>
              <a:rPr lang="fr-BE" sz="2800" dirty="0" smtClean="0">
                <a:solidFill>
                  <a:schemeClr val="bg1"/>
                </a:solidFill>
              </a:rPr>
              <a:t>Plusieurs options d’inscription au FOMA</a:t>
            </a:r>
            <a:endParaRPr lang="fr-BE" sz="2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61660" y="1284407"/>
            <a:ext cx="3338906" cy="494411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179388" indent="0">
              <a:buClr>
                <a:srgbClr val="1592BA"/>
              </a:buClr>
              <a:buNone/>
            </a:pPr>
            <a:r>
              <a:rPr lang="fr-BE" sz="1600" dirty="0">
                <a:latin typeface="+mj-lt"/>
              </a:rPr>
              <a:t/>
            </a:r>
            <a:br>
              <a:rPr lang="fr-BE" sz="1600" dirty="0">
                <a:latin typeface="+mj-lt"/>
              </a:rPr>
            </a:br>
            <a:r>
              <a:rPr lang="fr-BE" sz="1600" b="1" u="sng" dirty="0" smtClean="0">
                <a:latin typeface="+mj-lt"/>
              </a:rPr>
              <a:t>FORFAIT : Inscription </a:t>
            </a:r>
            <a:r>
              <a:rPr lang="fr-BE" sz="1600" b="1" u="sng" dirty="0">
                <a:latin typeface="+mj-lt"/>
              </a:rPr>
              <a:t>FOMA </a:t>
            </a:r>
            <a:r>
              <a:rPr lang="fr-BE" sz="1600" b="1" u="sng" dirty="0" smtClean="0">
                <a:latin typeface="+mj-lt"/>
              </a:rPr>
              <a:t>complet (avec dîner de gala) + deux nuits </a:t>
            </a:r>
            <a:r>
              <a:rPr lang="fr-BE" sz="1600" u="sng" dirty="0" smtClean="0"/>
              <a:t>à </a:t>
            </a:r>
            <a:r>
              <a:rPr lang="fr-BE" sz="1600" u="sng" dirty="0"/>
              <a:t>l’hôtel Carthage Thalasso </a:t>
            </a:r>
            <a:r>
              <a:rPr lang="fr-BE" sz="1600" u="sng" dirty="0" err="1"/>
              <a:t>Resort</a:t>
            </a:r>
            <a:r>
              <a:rPr lang="fr-BE" sz="1600" u="sng" dirty="0"/>
              <a:t> </a:t>
            </a:r>
            <a:r>
              <a:rPr lang="fr-BE" sz="1600" dirty="0"/>
              <a:t>***** </a:t>
            </a:r>
            <a:endParaRPr lang="fr-BE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592BA"/>
              </a:buClr>
              <a:buNone/>
            </a:pPr>
            <a:r>
              <a:rPr lang="fr-BE" sz="1600" b="1" dirty="0" smtClean="0">
                <a:latin typeface="+mj-lt"/>
              </a:rPr>
              <a:t>Chambre double  : </a:t>
            </a:r>
            <a:r>
              <a:rPr lang="fr-BE" sz="1600" dirty="0" smtClean="0"/>
              <a:t>prix </a:t>
            </a:r>
            <a:r>
              <a:rPr lang="fr-BE" sz="1600" dirty="0"/>
              <a:t>par personne, pour 2 personnes inscrites</a:t>
            </a:r>
            <a:endParaRPr lang="fr-BE" sz="16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592BA"/>
              </a:buClr>
              <a:buNone/>
            </a:pPr>
            <a:r>
              <a:rPr lang="fr-BE" sz="1600" dirty="0"/>
              <a:t>- 35 ans : </a:t>
            </a:r>
            <a:r>
              <a:rPr lang="fr-BE" sz="1600" dirty="0" smtClean="0"/>
              <a:t>100 euros</a:t>
            </a:r>
            <a:endParaRPr lang="fr-B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592BA"/>
              </a:buClr>
              <a:buNone/>
            </a:pPr>
            <a:r>
              <a:rPr lang="fr-BE" sz="1600" dirty="0"/>
              <a:t>+ 35 ans : </a:t>
            </a:r>
            <a:r>
              <a:rPr lang="fr-BE" sz="1600" dirty="0" smtClean="0"/>
              <a:t>150 euros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592BA"/>
              </a:buClr>
              <a:buNone/>
            </a:pPr>
            <a:endParaRPr lang="fr-BE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592BA"/>
              </a:buClr>
              <a:buNone/>
            </a:pPr>
            <a:r>
              <a:rPr lang="fr-BE" sz="1600" b="1" dirty="0" smtClean="0"/>
              <a:t>Chambre single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592BA"/>
              </a:buClr>
              <a:buNone/>
            </a:pPr>
            <a:r>
              <a:rPr lang="fr-BE" sz="1600" dirty="0"/>
              <a:t>- 35 ans : </a:t>
            </a:r>
            <a:r>
              <a:rPr lang="fr-BE" sz="1600" dirty="0" smtClean="0"/>
              <a:t>190 </a:t>
            </a:r>
            <a:r>
              <a:rPr lang="fr-BE" sz="1600" dirty="0"/>
              <a:t>euros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592BA"/>
              </a:buClr>
              <a:buNone/>
            </a:pPr>
            <a:r>
              <a:rPr lang="fr-BE" sz="1600" dirty="0"/>
              <a:t>+ 35 ans : </a:t>
            </a:r>
            <a:r>
              <a:rPr lang="fr-BE" sz="1600" dirty="0" smtClean="0"/>
              <a:t>220 </a:t>
            </a:r>
            <a:r>
              <a:rPr lang="fr-BE" sz="1600" dirty="0"/>
              <a:t>euros</a:t>
            </a:r>
          </a:p>
          <a:p>
            <a:pPr marL="179388" indent="0">
              <a:buClr>
                <a:srgbClr val="1592BA"/>
              </a:buClr>
              <a:buNone/>
            </a:pPr>
            <a:endParaRPr lang="fr-BE" sz="800" b="1" dirty="0"/>
          </a:p>
          <a:p>
            <a:pPr marL="179388" indent="0">
              <a:buClr>
                <a:srgbClr val="1592BA"/>
              </a:buClr>
              <a:buNone/>
            </a:pPr>
            <a:r>
              <a:rPr lang="fr-BE" sz="1600" b="1" u="sng" dirty="0"/>
              <a:t>Inscription FOMA </a:t>
            </a:r>
            <a:r>
              <a:rPr lang="fr-BE" sz="1600" b="1" u="sng" dirty="0" smtClean="0"/>
              <a:t>complet (avec dîner </a:t>
            </a:r>
            <a:r>
              <a:rPr lang="fr-BE" sz="1600" b="1" u="sng" smtClean="0"/>
              <a:t>de gala) sans </a:t>
            </a:r>
            <a:r>
              <a:rPr lang="fr-BE" sz="1600" b="1" u="sng" dirty="0"/>
              <a:t>hôtel</a:t>
            </a:r>
            <a:endParaRPr lang="fr-BE" sz="1600" u="sng" dirty="0"/>
          </a:p>
          <a:p>
            <a:pPr marL="179388" indent="0">
              <a:buClr>
                <a:srgbClr val="1592BA"/>
              </a:buClr>
              <a:buNone/>
            </a:pPr>
            <a:r>
              <a:rPr lang="fr-BE" sz="1600" dirty="0"/>
              <a:t>- 35 ans : </a:t>
            </a:r>
            <a:r>
              <a:rPr lang="fr-BE" sz="1600" dirty="0" smtClean="0"/>
              <a:t>30 euros</a:t>
            </a:r>
            <a:endParaRPr lang="fr-BE" sz="1600" dirty="0"/>
          </a:p>
          <a:p>
            <a:pPr marL="179388" indent="0">
              <a:buClr>
                <a:srgbClr val="1592BA"/>
              </a:buClr>
              <a:buNone/>
            </a:pPr>
            <a:r>
              <a:rPr lang="fr-BE" sz="1600" dirty="0"/>
              <a:t>+ 35 ans : </a:t>
            </a:r>
            <a:r>
              <a:rPr lang="fr-BE" sz="1600" dirty="0" smtClean="0"/>
              <a:t>60 euros</a:t>
            </a:r>
            <a:endParaRPr lang="fr-BE" sz="1600" b="1" dirty="0"/>
          </a:p>
          <a:p>
            <a:pPr marL="179388" indent="0">
              <a:buClr>
                <a:srgbClr val="1592BA"/>
              </a:buClr>
              <a:buNone/>
            </a:pPr>
            <a:r>
              <a:rPr lang="fr-BE" sz="1600" dirty="0" smtClean="0">
                <a:latin typeface="+mj-lt"/>
              </a:rPr>
              <a:t/>
            </a:r>
            <a:br>
              <a:rPr lang="fr-BE" sz="1600" dirty="0" smtClean="0">
                <a:latin typeface="+mj-lt"/>
              </a:rPr>
            </a:b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8345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4376"/>
          </a:xfrm>
          <a:solidFill>
            <a:srgbClr val="1592BA"/>
          </a:solidFill>
        </p:spPr>
        <p:txBody>
          <a:bodyPr vert="horz" lIns="91440" tIns="45720" rIns="360000" bIns="45720" rtlCol="0" anchor="ctr">
            <a:noAutofit/>
          </a:bodyPr>
          <a:lstStyle/>
          <a:p>
            <a:pPr marL="538163"/>
            <a:r>
              <a:rPr lang="fr-BE" sz="3600" dirty="0" smtClean="0">
                <a:solidFill>
                  <a:schemeClr val="bg1"/>
                </a:solidFill>
              </a:rPr>
              <a:t>Ils ont confirmé leur participation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1820" y="914284"/>
            <a:ext cx="8057587" cy="45704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Clr>
                <a:srgbClr val="1592BA"/>
              </a:buClr>
              <a:buNone/>
              <a:tabLst>
                <a:tab pos="5289550" algn="l"/>
                <a:tab pos="5562600" algn="l"/>
              </a:tabLst>
            </a:pPr>
            <a:endParaRPr lang="fr-BE" sz="1600" dirty="0" smtClean="0">
              <a:uFill>
                <a:solidFill>
                  <a:srgbClr val="1592BA"/>
                </a:solidFill>
              </a:uFill>
              <a:latin typeface="+mj-lt"/>
            </a:endParaRPr>
          </a:p>
          <a:p>
            <a:pPr>
              <a:buClr>
                <a:srgbClr val="1592BA"/>
              </a:buClr>
              <a:tabLst>
                <a:tab pos="5289550" algn="l"/>
                <a:tab pos="5562600" algn="l"/>
              </a:tabLst>
            </a:pP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 </a:t>
            </a:r>
            <a:r>
              <a:rPr lang="fr-BE" sz="1600" b="1" dirty="0" smtClean="0">
                <a:uFill>
                  <a:solidFill>
                    <a:srgbClr val="1592BA"/>
                  </a:solidFill>
                </a:uFill>
                <a:latin typeface="+mj-lt"/>
              </a:rPr>
              <a:t>M</a:t>
            </a:r>
            <a:r>
              <a:rPr lang="fr-BE" sz="1600" b="1" dirty="0">
                <a:uFill>
                  <a:solidFill>
                    <a:srgbClr val="1592BA"/>
                  </a:solidFill>
                </a:uFill>
                <a:latin typeface="+mj-lt"/>
              </a:rPr>
              <a:t>. Olivier Poivre </a:t>
            </a:r>
            <a:r>
              <a:rPr lang="fr-BE" sz="1600" b="1" dirty="0" smtClean="0">
                <a:uFill>
                  <a:solidFill>
                    <a:srgbClr val="1592BA"/>
                  </a:solidFill>
                </a:uFill>
                <a:latin typeface="+mj-lt"/>
              </a:rPr>
              <a:t>d'Arvor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, Ambassadeur de France en Tunisie</a:t>
            </a:r>
          </a:p>
          <a:p>
            <a:pPr>
              <a:buClr>
                <a:srgbClr val="1592BA"/>
              </a:buClr>
              <a:tabLst>
                <a:tab pos="5289550" algn="l"/>
                <a:tab pos="5562600" algn="l"/>
              </a:tabLst>
            </a:pPr>
            <a:r>
              <a:rPr lang="fr-BE" sz="1600" dirty="0">
                <a:uFill>
                  <a:solidFill>
                    <a:srgbClr val="1592BA"/>
                  </a:solidFill>
                </a:uFill>
                <a:latin typeface="+mj-lt"/>
              </a:rPr>
              <a:t> </a:t>
            </a:r>
            <a:r>
              <a:rPr lang="fr-BE" sz="1600" b="1" dirty="0" smtClean="0">
                <a:uFill>
                  <a:solidFill>
                    <a:srgbClr val="1592BA"/>
                  </a:solidFill>
                </a:uFill>
                <a:latin typeface="+mj-lt"/>
              </a:rPr>
              <a:t>M. </a:t>
            </a:r>
            <a:r>
              <a:rPr lang="fr-BE" sz="1600" b="1" dirty="0" err="1" smtClean="0">
                <a:uFill>
                  <a:solidFill>
                    <a:srgbClr val="1592BA"/>
                  </a:solidFill>
                </a:uFill>
                <a:latin typeface="+mj-lt"/>
              </a:rPr>
              <a:t>Elyès</a:t>
            </a:r>
            <a:r>
              <a:rPr lang="fr-BE" sz="1600" b="1" dirty="0" smtClean="0">
                <a:uFill>
                  <a:solidFill>
                    <a:srgbClr val="1592BA"/>
                  </a:solidFill>
                </a:uFill>
                <a:latin typeface="+mj-lt"/>
              </a:rPr>
              <a:t> </a:t>
            </a:r>
            <a:r>
              <a:rPr lang="fr-BE" sz="1600" b="1" dirty="0" err="1">
                <a:uFill>
                  <a:solidFill>
                    <a:srgbClr val="1592BA"/>
                  </a:solidFill>
                </a:uFill>
                <a:latin typeface="+mj-lt"/>
              </a:rPr>
              <a:t>Jouini</a:t>
            </a:r>
            <a:r>
              <a:rPr lang="fr-BE" sz="1600" b="1" dirty="0">
                <a:uFill>
                  <a:solidFill>
                    <a:srgbClr val="1592BA"/>
                  </a:solidFill>
                </a:uFill>
                <a:latin typeface="+mj-lt"/>
              </a:rPr>
              <a:t> </a:t>
            </a:r>
            <a:r>
              <a:rPr lang="fr-BE" sz="1600" dirty="0">
                <a:uFill>
                  <a:solidFill>
                    <a:srgbClr val="1592BA"/>
                  </a:solidFill>
                </a:uFill>
                <a:latin typeface="+mj-lt"/>
              </a:rPr>
              <a:t>: 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ancien élève du Lycée Pierre-Mendès-France de Tunis, Vice-Président  </a:t>
            </a:r>
            <a:r>
              <a:rPr lang="fr-BE" sz="1600" dirty="0">
                <a:uFill>
                  <a:solidFill>
                    <a:srgbClr val="1592BA"/>
                  </a:solidFill>
                </a:uFill>
                <a:latin typeface="+mj-lt"/>
              </a:rPr>
              <a:t>de 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l’Université Paris Dauphine, </a:t>
            </a:r>
            <a:r>
              <a:rPr lang="fr-BE" sz="1600" b="1" dirty="0" smtClean="0">
                <a:uFill>
                  <a:solidFill>
                    <a:srgbClr val="1592BA"/>
                  </a:solidFill>
                </a:uFill>
                <a:latin typeface="+mj-lt"/>
              </a:rPr>
              <a:t>M. Jean Bastianelli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, ancien élève du Lycée Charles-de-Gaulle de Londres, proviseur du Lycée Louis-Le-Grand à Paris</a:t>
            </a:r>
          </a:p>
          <a:p>
            <a:pPr>
              <a:buClr>
                <a:srgbClr val="1592BA"/>
              </a:buClr>
              <a:tabLst>
                <a:tab pos="5289550" algn="l"/>
                <a:tab pos="5562600" algn="l"/>
              </a:tabLst>
            </a:pPr>
            <a:r>
              <a:rPr lang="fr-BE" sz="1600" dirty="0">
                <a:uFill>
                  <a:solidFill>
                    <a:srgbClr val="1592BA"/>
                  </a:solidFill>
                </a:uFill>
                <a:latin typeface="+mj-lt"/>
              </a:rPr>
              <a:t> 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Une </a:t>
            </a:r>
            <a:r>
              <a:rPr lang="fr-BE" sz="1600" b="1" dirty="0" smtClean="0">
                <a:uFill>
                  <a:solidFill>
                    <a:srgbClr val="1592BA"/>
                  </a:solidFill>
                </a:uFill>
                <a:latin typeface="+mj-lt"/>
              </a:rPr>
              <a:t>délégation d’officiels et d’élus tunisiens et français</a:t>
            </a:r>
          </a:p>
          <a:p>
            <a:pPr>
              <a:buClr>
                <a:srgbClr val="1592BA"/>
              </a:buClr>
              <a:tabLst>
                <a:tab pos="5289550" algn="l"/>
                <a:tab pos="5562600" algn="l"/>
              </a:tabLst>
            </a:pPr>
            <a:r>
              <a:rPr lang="fr-BE" sz="1600" b="1" dirty="0" smtClean="0">
                <a:uFill>
                  <a:solidFill>
                    <a:srgbClr val="1592BA"/>
                  </a:solidFill>
                </a:uFill>
                <a:latin typeface="+mj-lt"/>
              </a:rPr>
              <a:t>Des anciens </a:t>
            </a:r>
            <a:r>
              <a:rPr lang="fr-BE" sz="1600" b="1" dirty="0">
                <a:uFill>
                  <a:solidFill>
                    <a:srgbClr val="1592BA"/>
                  </a:solidFill>
                </a:uFill>
                <a:latin typeface="+mj-lt"/>
              </a:rPr>
              <a:t>élèves </a:t>
            </a:r>
            <a:r>
              <a:rPr lang="fr-BE" sz="1600" b="1" dirty="0" smtClean="0">
                <a:uFill>
                  <a:solidFill>
                    <a:srgbClr val="1592BA"/>
                  </a:solidFill>
                </a:uFill>
                <a:latin typeface="+mj-lt"/>
              </a:rPr>
              <a:t>d’établissements en Tunisie 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(Carnot</a:t>
            </a:r>
            <a:r>
              <a:rPr lang="fr-BE" sz="1600" dirty="0">
                <a:uFill>
                  <a:solidFill>
                    <a:srgbClr val="1592BA"/>
                  </a:solidFill>
                </a:uFill>
                <a:latin typeface="+mj-lt"/>
              </a:rPr>
              <a:t>, PMF, La </a:t>
            </a:r>
            <a:r>
              <a:rPr lang="fr-BE" sz="1600" dirty="0" err="1" smtClean="0">
                <a:uFill>
                  <a:solidFill>
                    <a:srgbClr val="1592BA"/>
                  </a:solidFill>
                </a:uFill>
                <a:latin typeface="+mj-lt"/>
              </a:rPr>
              <a:t>Marsa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) ainsi que </a:t>
            </a:r>
            <a:r>
              <a:rPr lang="fr-BE" sz="1600" b="1" dirty="0" smtClean="0">
                <a:uFill>
                  <a:solidFill>
                    <a:srgbClr val="1592BA"/>
                  </a:solidFill>
                </a:uFill>
                <a:latin typeface="+mj-lt"/>
              </a:rPr>
              <a:t>dans le réseau </a:t>
            </a:r>
            <a:r>
              <a:rPr lang="fr-BE" sz="1600" dirty="0">
                <a:uFill>
                  <a:solidFill>
                    <a:srgbClr val="1592BA"/>
                  </a:solidFill>
                </a:uFill>
                <a:latin typeface="+mj-lt"/>
              </a:rPr>
              <a:t>(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Buenos-Aires, Cali, Mexico, Montevideo, Quito, Tegucigalpa,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</a:rPr>
              <a:t> 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Dallas</a:t>
            </a:r>
            <a:r>
              <a:rPr lang="fr-BE" sz="1600" dirty="0">
                <a:uFill>
                  <a:solidFill>
                    <a:srgbClr val="1592BA"/>
                  </a:solidFill>
                </a:uFill>
                <a:latin typeface="+mj-lt"/>
              </a:rPr>
              <a:t>, 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Washington, Montréal, </a:t>
            </a:r>
            <a:r>
              <a:rPr lang="fr-BE" sz="1600" smtClean="0">
                <a:uFill>
                  <a:solidFill>
                    <a:srgbClr val="1592BA"/>
                  </a:solidFill>
                </a:uFill>
                <a:latin typeface="+mj-lt"/>
              </a:rPr>
              <a:t>Bruxelles, La Haye, Lisbonne, Valladolid</a:t>
            </a: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, Casablanca, Marrakech, Ankara, Khartoum, Ryad, Tananarive etc….)</a:t>
            </a:r>
            <a:endParaRPr lang="fr-BE" sz="1600" dirty="0">
              <a:uFill>
                <a:solidFill>
                  <a:srgbClr val="1592BA"/>
                </a:solidFill>
              </a:uFill>
              <a:latin typeface="+mj-lt"/>
            </a:endParaRPr>
          </a:p>
          <a:p>
            <a:pPr>
              <a:buClr>
                <a:srgbClr val="1592BA"/>
              </a:buClr>
              <a:tabLst>
                <a:tab pos="5289550" algn="l"/>
                <a:tab pos="5562600" algn="l"/>
              </a:tabLst>
            </a:pP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 </a:t>
            </a:r>
          </a:p>
          <a:p>
            <a:pPr>
              <a:buClr>
                <a:srgbClr val="1592BA"/>
              </a:buClr>
              <a:tabLst>
                <a:tab pos="5289550" algn="l"/>
                <a:tab pos="5562600" algn="l"/>
              </a:tabLst>
            </a:pPr>
            <a:r>
              <a:rPr lang="fr-BE" sz="1600" dirty="0" smtClean="0">
                <a:uFill>
                  <a:solidFill>
                    <a:srgbClr val="1592BA"/>
                  </a:solidFill>
                </a:uFill>
                <a:latin typeface="+mj-lt"/>
              </a:rPr>
              <a:t> </a:t>
            </a:r>
          </a:p>
          <a:p>
            <a:pPr>
              <a:buClr>
                <a:srgbClr val="1592BA"/>
              </a:buClr>
              <a:tabLst>
                <a:tab pos="5289550" algn="l"/>
                <a:tab pos="5562600" algn="l"/>
              </a:tabLst>
            </a:pPr>
            <a:r>
              <a:rPr lang="fr-BE" sz="1600" dirty="0">
                <a:uFill>
                  <a:solidFill>
                    <a:srgbClr val="1592BA"/>
                  </a:solidFill>
                </a:uFill>
                <a:latin typeface="+mj-lt"/>
              </a:rPr>
              <a:t> </a:t>
            </a:r>
          </a:p>
          <a:p>
            <a:pPr marL="0" indent="0">
              <a:buClr>
                <a:srgbClr val="1592BA"/>
              </a:buClr>
              <a:buNone/>
              <a:tabLst>
                <a:tab pos="5289550" algn="l"/>
                <a:tab pos="5562600" algn="l"/>
              </a:tabLst>
            </a:pPr>
            <a:endParaRPr lang="fr-BE" sz="1600" dirty="0" smtClean="0">
              <a:uFill>
                <a:solidFill>
                  <a:srgbClr val="1592BA"/>
                </a:solidFill>
              </a:uFill>
              <a:latin typeface="+mj-lt"/>
            </a:endParaRPr>
          </a:p>
          <a:p>
            <a:pPr marL="268288" indent="-268288">
              <a:buClr>
                <a:srgbClr val="1592BA"/>
              </a:buClr>
              <a:buNone/>
              <a:tabLst>
                <a:tab pos="5289550" algn="l"/>
                <a:tab pos="5562600" algn="l"/>
              </a:tabLst>
            </a:pPr>
            <a:endParaRPr lang="fr-BE" sz="160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64" b="14559"/>
          <a:stretch/>
        </p:blipFill>
        <p:spPr>
          <a:xfrm>
            <a:off x="0" y="3738282"/>
            <a:ext cx="9144000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405</Words>
  <Application>Microsoft Office PowerPoint</Application>
  <PresentationFormat>Bildschirmpräsentation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Thème Office</vt:lpstr>
      <vt:lpstr>PowerPoint-Präsentation</vt:lpstr>
      <vt:lpstr>Le réseau des établissements d’enseignement français à l’étranger</vt:lpstr>
      <vt:lpstr>Un réseau de plus de 600 000 anciens élèves</vt:lpstr>
      <vt:lpstr>5e FOMA : Forum mondial des anciens élèves</vt:lpstr>
      <vt:lpstr>FOMA Tunis : 250 personnes attendues</vt:lpstr>
      <vt:lpstr>Déroulé prévisionnel du FOMA</vt:lpstr>
      <vt:lpstr>Inscription au FOMA sur le site ALFM.fr :  le réseau social, associatif et professionnel des anciens des lycées français du monde</vt:lpstr>
      <vt:lpstr>Plusieurs options d’inscription au FOMA</vt:lpstr>
      <vt:lpstr>Ils ont confirmé leur participation</vt:lpstr>
      <vt:lpstr>Le dîner de gala du samedi 13 avril </vt:lpstr>
      <vt:lpstr>L’hôtel du FOMA (tarif spécial négocié)</vt:lpstr>
      <vt:lpstr>PowerPoint-Präsentation</vt:lpstr>
    </vt:vector>
  </TitlesOfParts>
  <Company>LFJM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CAILLIAU</dc:creator>
  <cp:lastModifiedBy>Maria</cp:lastModifiedBy>
  <cp:revision>142</cp:revision>
  <cp:lastPrinted>2018-09-12T14:29:53Z</cp:lastPrinted>
  <dcterms:created xsi:type="dcterms:W3CDTF">2018-09-12T07:54:07Z</dcterms:created>
  <dcterms:modified xsi:type="dcterms:W3CDTF">2019-03-19T20:54:52Z</dcterms:modified>
</cp:coreProperties>
</file>